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4"/>
  </p:sldMasterIdLst>
  <p:notesMasterIdLst>
    <p:notesMasterId r:id="rId16"/>
  </p:notesMasterIdLst>
  <p:handoutMasterIdLst>
    <p:handoutMasterId r:id="rId17"/>
  </p:handoutMasterIdLst>
  <p:sldIdLst>
    <p:sldId id="292" r:id="rId5"/>
    <p:sldId id="2147480270" r:id="rId6"/>
    <p:sldId id="2147480230" r:id="rId7"/>
    <p:sldId id="280" r:id="rId8"/>
    <p:sldId id="2147480271" r:id="rId9"/>
    <p:sldId id="2147480272" r:id="rId10"/>
    <p:sldId id="2147480273" r:id="rId11"/>
    <p:sldId id="2147480274" r:id="rId12"/>
    <p:sldId id="2147480275" r:id="rId13"/>
    <p:sldId id="2147480231" r:id="rId14"/>
    <p:sldId id="293" r:id="rId15"/>
  </p:sldIdLst>
  <p:sldSz cx="12192000" cy="6858000"/>
  <p:notesSz cx="6858000" cy="9144000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4D81"/>
    <a:srgbClr val="9CCEC7"/>
    <a:srgbClr val="043D8F"/>
    <a:srgbClr val="76CAF3"/>
    <a:srgbClr val="1AE1F6"/>
    <a:srgbClr val="738AC3"/>
    <a:srgbClr val="B5C1DF"/>
    <a:srgbClr val="E98B0D"/>
    <a:srgbClr val="E2973C"/>
    <a:srgbClr val="9BD4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730" autoAdjust="0"/>
    <p:restoredTop sz="94639" autoAdjust="0"/>
  </p:normalViewPr>
  <p:slideViewPr>
    <p:cSldViewPr snapToGrid="0">
      <p:cViewPr varScale="1">
        <p:scale>
          <a:sx n="113" d="100"/>
          <a:sy n="113" d="100"/>
        </p:scale>
        <p:origin x="192" y="3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623AA0E9-8CD0-4A6E-A65E-A06028B83FE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D5E2408B-C9AB-4665-AC99-B057BD0A43D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6FC0A7B-6666-4F41-AD03-C74B76B10001}" type="datetime1">
              <a:rPr lang="it-IT" smtClean="0"/>
              <a:t>17/09/26</a:t>
            </a:fld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CD1B215-531B-4869-BD98-BD3B1390B1C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0B53F21-4D67-455D-8074-E9E6EC26FAC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52858E0-3D38-47B7-97D4-4FE08D90D359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214433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0E367B-2E0B-461C-8280-86016408BD7C}" type="datetime1">
              <a:rPr lang="it-IT" smtClean="0"/>
              <a:pPr/>
              <a:t>17/09/26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84ECAD9-32EE-4091-BDA5-6BD15ACC5E58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06618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43B33B-0C1D-43E2-18E6-75347C087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FA738CE3-A9A2-5979-297A-B5B17E45E2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B2A8C4E7-4D48-C38B-3DA3-2AE6732319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5788D11-DB13-2B92-DD5A-98F7495F3E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FAF722-FBC5-D245-A8D8-CE26DD4C2E08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359778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D85930-CE5E-64FB-9D01-F93DD40BD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3D5DD40C-5154-EF1D-CB22-BAF729D21C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1E48C677-C398-3579-8CA6-8BE3A866DD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A0CCB5F-78B9-0AF0-0F14-B54C2755D1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FAF722-FBC5-D245-A8D8-CE26DD4C2E08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038828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C34272-00C9-EC9B-BE8C-1F25747D02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860380EF-2C4D-3DD2-781D-45115AF76E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959A2481-C464-C5D7-0BA7-EF479705B7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BF59FD1-5464-E882-E54A-2C4DD26EFF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FAF722-FBC5-D245-A8D8-CE26DD4C2E08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039108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immagine 9">
            <a:extLst>
              <a:ext uri="{FF2B5EF4-FFF2-40B4-BE49-F238E27FC236}">
                <a16:creationId xmlns:a16="http://schemas.microsoft.com/office/drawing/2014/main" id="{D1D313A2-A4D4-40DF-A0C2-C29F6416852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4DB44FF-F9B4-4E5D-9888-DD07079D4562}" type="datetime1">
              <a:rPr lang="it-IT" noProof="0" smtClean="0"/>
              <a:t>17/09/26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12850" y="4508500"/>
            <a:ext cx="511810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12850" y="2057400"/>
            <a:ext cx="5118100" cy="1929066"/>
          </a:xfrm>
        </p:spPr>
        <p:txBody>
          <a:bodyPr rtlCol="0" anchor="b">
            <a:noAutofit/>
          </a:bodyPr>
          <a:lstStyle>
            <a:lvl1pPr algn="l">
              <a:lnSpc>
                <a:spcPct val="90000"/>
              </a:lnSpc>
              <a:defRPr sz="5400" b="1" spc="-50" baseline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672700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rallelogramma 14">
            <a:extLst>
              <a:ext uri="{FF2B5EF4-FFF2-40B4-BE49-F238E27FC236}">
                <a16:creationId xmlns:a16="http://schemas.microsoft.com/office/drawing/2014/main" id="{F5AA8A10-E19C-430B-9D5D-8D12F92BFEC5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A7C93D4F-3003-4D58-9AFB-356A0F800F42}"/>
              </a:ext>
            </a:extLst>
          </p:cNvPr>
          <p:cNvSpPr/>
          <p:nvPr userDrawn="1"/>
        </p:nvSpPr>
        <p:spPr>
          <a:xfrm>
            <a:off x="4653265" y="0"/>
            <a:ext cx="139933" cy="6858000"/>
          </a:xfrm>
          <a:prstGeom prst="rect">
            <a:avLst/>
          </a:prstGeom>
          <a:solidFill>
            <a:srgbClr val="9CCE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F388D4-15DF-446A-91AA-72876CD48301}" type="datetime1">
              <a:rPr lang="it-IT" noProof="0" smtClean="0"/>
              <a:t>17/09/26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629400" y="758952"/>
            <a:ext cx="4526280" cy="3227514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6000" b="1" spc="-50" baseline="0">
                <a:solidFill>
                  <a:srgbClr val="374D81"/>
                </a:solidFill>
                <a:latin typeface="+mn-lt"/>
              </a:defRPr>
            </a:lvl1pPr>
          </a:lstStyle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632171" y="4508500"/>
            <a:ext cx="452628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b="1" cap="all" spc="200" baseline="0">
                <a:solidFill>
                  <a:srgbClr val="9CCEC7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 dirty="0"/>
              <a:t>Fare clic per modificare lo stile del sottotitolo dello schema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D3E1BBA-670B-4CAE-B839-50ADB23DDBC6}"/>
              </a:ext>
            </a:extLst>
          </p:cNvPr>
          <p:cNvSpPr/>
          <p:nvPr userDrawn="1"/>
        </p:nvSpPr>
        <p:spPr>
          <a:xfrm>
            <a:off x="4577160" y="3841"/>
            <a:ext cx="139933" cy="68580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2E622CB9-4085-11F5-32B7-7BD234D5CC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3246" y="0"/>
            <a:ext cx="48004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93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4542C42-F0C8-417A-980A-09B6C1CD6C24}" type="datetime1">
              <a:rPr lang="it-IT" noProof="0" smtClean="0"/>
              <a:t>17/09/26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018278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stazione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rallelogramma 14">
            <a:extLst>
              <a:ext uri="{FF2B5EF4-FFF2-40B4-BE49-F238E27FC236}">
                <a16:creationId xmlns:a16="http://schemas.microsoft.com/office/drawing/2014/main" id="{98B82A56-7790-48EC-983D-AB8F703699B2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1D72669-6745-4AA0-A173-7F6CEB97CF08}" type="datetime1">
              <a:rPr lang="it-IT" noProof="0" smtClean="0"/>
              <a:t>17/09/26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3119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2451099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641599" y="3746500"/>
            <a:ext cx="8331202" cy="1308100"/>
          </a:xfrm>
        </p:spPr>
        <p:txBody>
          <a:bodyPr rtlCol="0" anchor="b" anchorCtr="0">
            <a:noAutofit/>
          </a:bodyPr>
          <a:lstStyle>
            <a:lvl1pPr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6416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7528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596984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ntestazione della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81A99FD-A18D-4AC6-92B0-69E29E35743B}" type="datetime1">
              <a:rPr lang="it-IT" noProof="0" smtClean="0"/>
              <a:t>17/09/26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1735138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30399" y="3746500"/>
            <a:ext cx="8331202" cy="1308100"/>
          </a:xfrm>
        </p:spPr>
        <p:txBody>
          <a:bodyPr rtlCol="0" anchor="b" anchorCtr="0">
            <a:noAutofit/>
          </a:bodyPr>
          <a:lstStyle>
            <a:lvl1pPr algn="ctr"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9304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 algn="ctr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5369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766489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3B79944-34CF-4A72-AC1B-909189585767}" type="datetime1">
              <a:rPr lang="it-IT" noProof="0" smtClean="0"/>
              <a:t>17/09/26</a:t>
            </a:fld>
            <a:endParaRPr lang="it-IT" noProof="0" dirty="0"/>
          </a:p>
        </p:txBody>
      </p:sp>
      <p:sp>
        <p:nvSpPr>
          <p:cNvPr id="9" name="Segnaposto piè di pagina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387972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Autofit/>
          </a:bodyPr>
          <a:lstStyle>
            <a:lvl1pPr marL="0" indent="0" algn="l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186731" y="2958274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605395" y="2958273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AAF3A87-C769-4508-A602-98056DD906C2}" type="datetime1">
              <a:rPr lang="it-IT" noProof="0" smtClean="0"/>
              <a:t>17/09/26</a:t>
            </a:fld>
            <a:endParaRPr lang="it-IT" noProof="0" dirty="0"/>
          </a:p>
        </p:txBody>
      </p:sp>
      <p:sp>
        <p:nvSpPr>
          <p:cNvPr id="11" name="Segnaposto piè di pagina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19594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F1DB439-C8A9-45DF-AFF2-9EFA3E72C152}" type="datetime1">
              <a:rPr lang="it-IT" noProof="0" smtClean="0"/>
              <a:t>17/09/26</a:t>
            </a:fld>
            <a:endParaRPr lang="it-IT" noProof="0" dirty="0"/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80013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rallelogramma 14">
            <a:extLst>
              <a:ext uri="{FF2B5EF4-FFF2-40B4-BE49-F238E27FC236}">
                <a16:creationId xmlns:a16="http://schemas.microsoft.com/office/drawing/2014/main" id="{AF082EE3-41AA-4817-A1CC-C33DDB8F675F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130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10507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786383"/>
            <a:ext cx="3068833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812800"/>
            <a:ext cx="5713841" cy="4868609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 hasCustomPrompt="1"/>
          </p:nvPr>
        </p:nvSpPr>
        <p:spPr>
          <a:xfrm>
            <a:off x="1092200" y="3043050"/>
            <a:ext cx="3068832" cy="2638359"/>
          </a:xfrm>
        </p:spPr>
        <p:txBody>
          <a:bodyPr lIns="91440" rIns="91440" rtlCol="0">
            <a:normAutofit/>
          </a:bodyPr>
          <a:lstStyle>
            <a:lvl1pPr marL="0" indent="0" rtl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 dirty="0"/>
              <a:t>Fare clic per modificare gli stili del testo dello schema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139700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624142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251FC1-1A75-47DA-9A6E-B43CF6E86A62}" type="datetime1">
              <a:rPr lang="it-IT" noProof="0" smtClean="0"/>
              <a:t>17/09/26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cxnSp>
        <p:nvCxnSpPr>
          <p:cNvPr id="15" name="Connecteur droit 19">
            <a:extLst>
              <a:ext uri="{FF2B5EF4-FFF2-40B4-BE49-F238E27FC236}">
                <a16:creationId xmlns:a16="http://schemas.microsoft.com/office/drawing/2014/main" id="{D84C14C5-D99C-45CD-8001-AC745F4FB49B}"/>
              </a:ext>
            </a:extLst>
          </p:cNvPr>
          <p:cNvCxnSpPr>
            <a:cxnSpLocks/>
          </p:cNvCxnSpPr>
          <p:nvPr userDrawn="1"/>
        </p:nvCxnSpPr>
        <p:spPr>
          <a:xfrm flipH="1">
            <a:off x="1092200" y="6446838"/>
            <a:ext cx="1643438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9">
            <a:extLst>
              <a:ext uri="{FF2B5EF4-FFF2-40B4-BE49-F238E27FC236}">
                <a16:creationId xmlns:a16="http://schemas.microsoft.com/office/drawing/2014/main" id="{019842DD-D0AB-4E35-9AB2-7DBB6E266120}"/>
              </a:ext>
            </a:extLst>
          </p:cNvPr>
          <p:cNvCxnSpPr>
            <a:cxnSpLocks/>
          </p:cNvCxnSpPr>
          <p:nvPr userDrawn="1"/>
        </p:nvCxnSpPr>
        <p:spPr>
          <a:xfrm flipH="1">
            <a:off x="8420100" y="6429376"/>
            <a:ext cx="1000462" cy="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9">
            <a:extLst>
              <a:ext uri="{FF2B5EF4-FFF2-40B4-BE49-F238E27FC236}">
                <a16:creationId xmlns:a16="http://schemas.microsoft.com/office/drawing/2014/main" id="{832851A7-B301-4616-9843-9A0D06646DFD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765675" y="6446838"/>
            <a:ext cx="407258" cy="635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egnaposto piè di pagina 2">
            <a:extLst>
              <a:ext uri="{FF2B5EF4-FFF2-40B4-BE49-F238E27FC236}">
                <a16:creationId xmlns:a16="http://schemas.microsoft.com/office/drawing/2014/main" id="{82E39F50-459D-C3E1-C6CC-EA208D50E4FE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89208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74319CE-E5CF-4FF9-86AE-7437B4FD3174}" type="datetime1">
              <a:rPr lang="it-IT" noProof="0" smtClean="0"/>
              <a:t>17/09/26</a:t>
            </a:fld>
            <a:endParaRPr lang="it-IT" noProof="0" dirty="0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DC7E41FD-853D-F717-1775-E30235610CE8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65082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2003424"/>
            <a:ext cx="1036320" cy="1857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377398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82620384-FC06-4245-8A4E-BD9C5C3038C1}" type="datetime1">
              <a:rPr lang="it-IT" noProof="0" smtClean="0"/>
              <a:t>17/09/26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BC7DA98-7B92-4F45-80F8-1AEF72A601CF}"/>
              </a:ext>
            </a:extLst>
          </p:cNvPr>
          <p:cNvSpPr/>
          <p:nvPr userDrawn="1"/>
        </p:nvSpPr>
        <p:spPr>
          <a:xfrm>
            <a:off x="1078230" y="2003423"/>
            <a:ext cx="3576082" cy="185737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314700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DF96815B-4256-4CE0-9FCF-3A2967CF5792}"/>
              </a:ext>
            </a:extLst>
          </p:cNvPr>
          <p:cNvSpPr/>
          <p:nvPr userDrawn="1"/>
        </p:nvSpPr>
        <p:spPr>
          <a:xfrm>
            <a:off x="1092200" y="993775"/>
            <a:ext cx="1036320" cy="936626"/>
          </a:xfrm>
          <a:prstGeom prst="rect">
            <a:avLst/>
          </a:prstGeom>
          <a:solidFill>
            <a:schemeClr val="tx2">
              <a:lumMod val="20000"/>
              <a:lumOff val="80000"/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DB5FC7EB-9809-9909-8D31-7667D27CFE29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812829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97CAA8-247F-493B-9041-1EB41C0713A1}" type="datetime1">
              <a:rPr lang="it-IT" noProof="0" smtClean="0"/>
              <a:t>17/09/26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F1E388EF-366D-885A-CF06-6BEFE9E1E7F6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543055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84722" y="548355"/>
            <a:ext cx="6054846" cy="634336"/>
          </a:xfrm>
        </p:spPr>
        <p:txBody>
          <a:bodyPr rtlCol="0" anchor="ctr">
            <a:noAutofit/>
          </a:bodyPr>
          <a:lstStyle>
            <a:lvl1pPr>
              <a:lnSpc>
                <a:spcPct val="90000"/>
              </a:lnSpc>
              <a:defRPr sz="36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00833" y="1611313"/>
            <a:ext cx="6072099" cy="3755104"/>
          </a:xfrm>
        </p:spPr>
        <p:txBody>
          <a:bodyPr rtlCol="0" anchor="t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ADCFC264-2C41-457A-9103-DFF5BC066DDD}" type="datetime1">
              <a:rPr lang="it-IT" noProof="0" smtClean="0"/>
              <a:t>17/09/26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7510465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541486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68577" y="880375"/>
            <a:ext cx="6054846" cy="634336"/>
          </a:xfrm>
        </p:spPr>
        <p:txBody>
          <a:bodyPr rtlCol="0" anchor="ctr">
            <a:noAutofit/>
          </a:bodyPr>
          <a:lstStyle>
            <a:lvl1pPr algn="ctr">
              <a:lnSpc>
                <a:spcPct val="90000"/>
              </a:lnSpc>
              <a:defRPr sz="3600" b="1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FACEB1B-38C0-4995-A1E2-7B5FD48CA44A}" type="datetime1">
              <a:rPr lang="it-IT" noProof="0" smtClean="0"/>
              <a:t>17/09/26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AF446475-024F-4C71-99D3-501468ACAD11}"/>
              </a:ext>
            </a:extLst>
          </p:cNvPr>
          <p:cNvSpPr/>
          <p:nvPr userDrawn="1"/>
        </p:nvSpPr>
        <p:spPr>
          <a:xfrm>
            <a:off x="5577840" y="0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7676028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473373" y="943430"/>
            <a:ext cx="4699452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FDD649FC-C7F2-4966-B125-333FD0271E55}" type="datetime1">
              <a:rPr lang="it-IT" noProof="0" smtClean="0"/>
              <a:t>17/09/26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EF73BF96-A07C-4AAA-A37F-65151BD22A70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4012771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 userDrawn="1"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518529" y="943430"/>
            <a:ext cx="4654296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5350E5C9-4822-4828-86B2-BB987B39863B}" type="datetime1">
              <a:rPr lang="it-IT" noProof="0" smtClean="0"/>
              <a:t>17/09/26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6127F28F-6C7B-471B-9839-EF88426C1976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4986162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egnaposto immagine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/>
          </a:solidFill>
        </p:spPr>
        <p:txBody>
          <a:bodyPr lIns="457200" tIns="457200" rtlCol="0"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 algn="ctr">
              <a:defRPr sz="4400" b="1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5A04164A-D1F3-464B-BA5A-A4C4D8F35ADB}" type="datetime1">
              <a:rPr lang="it-IT" noProof="0" smtClean="0"/>
              <a:t>17/09/26</a:t>
            </a:fld>
            <a:endParaRPr lang="it-IT" noProof="0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4A4DE4A-F8EF-47D5-8C37-A9021C2BB6A3}"/>
              </a:ext>
            </a:extLst>
          </p:cNvPr>
          <p:cNvSpPr/>
          <p:nvPr userDrawn="1"/>
        </p:nvSpPr>
        <p:spPr>
          <a:xfrm>
            <a:off x="3536950" y="4535901"/>
            <a:ext cx="5118100" cy="1256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986956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9D1554E-7EF2-44AC-BA44-70A2B54D9DB9}" type="datetime1">
              <a:rPr lang="it-IT" noProof="0" smtClean="0"/>
              <a:t>17/09/26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560409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1346200"/>
            <a:ext cx="2448033" cy="4530725"/>
          </a:xfrm>
        </p:spPr>
        <p:txBody>
          <a:bodyPr vert="eaVert"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092200" y="1346200"/>
            <a:ext cx="7480300" cy="4530723"/>
          </a:xfrm>
        </p:spPr>
        <p:txBody>
          <a:bodyPr vert="eaVert" lIns="45720" tIns="0" rIns="45720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82CFE1-3316-4B70-89C0-454FCB2AAF53}" type="datetime1">
              <a:rPr lang="it-IT" noProof="0" smtClean="0"/>
              <a:t>17/09/26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6B443CC6-CDCA-4595-ADAE-DCB961FF1A8E}"/>
              </a:ext>
            </a:extLst>
          </p:cNvPr>
          <p:cNvSpPr/>
          <p:nvPr userDrawn="1"/>
        </p:nvSpPr>
        <p:spPr>
          <a:xfrm rot="16200000">
            <a:off x="8871481" y="-14658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940687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arallelogramma 14">
            <a:extLst>
              <a:ext uri="{FF2B5EF4-FFF2-40B4-BE49-F238E27FC236}">
                <a16:creationId xmlns:a16="http://schemas.microsoft.com/office/drawing/2014/main" id="{D20796F3-5674-4AF5-9623-575731F82E52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216548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2CA46E8E-89D0-493E-ABBF-B63A9C819C41}" type="datetime1">
              <a:rPr lang="it-IT" noProof="0" smtClean="0"/>
              <a:t>17/09/26</a:t>
            </a:fld>
            <a:endParaRPr lang="it-IT" noProof="0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0F25E55C-1C16-46C6-B789-A4B2BCEF8F86}"/>
              </a:ext>
            </a:extLst>
          </p:cNvPr>
          <p:cNvSpPr/>
          <p:nvPr userDrawn="1"/>
        </p:nvSpPr>
        <p:spPr>
          <a:xfrm>
            <a:off x="0" y="1011981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69028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18" r:id="rId2"/>
    <p:sldLayoutId id="2147483707" r:id="rId3"/>
    <p:sldLayoutId id="2147483708" r:id="rId4"/>
    <p:sldLayoutId id="2147483719" r:id="rId5"/>
    <p:sldLayoutId id="2147483709" r:id="rId6"/>
    <p:sldLayoutId id="2147483716" r:id="rId7"/>
    <p:sldLayoutId id="2147483710" r:id="rId8"/>
    <p:sldLayoutId id="2147483711" r:id="rId9"/>
    <p:sldLayoutId id="2147483712" r:id="rId10"/>
    <p:sldLayoutId id="2147483727" r:id="rId11"/>
    <p:sldLayoutId id="2147483720" r:id="rId12"/>
    <p:sldLayoutId id="2147483721" r:id="rId13"/>
    <p:sldLayoutId id="2147483725" r:id="rId14"/>
    <p:sldLayoutId id="2147483726" r:id="rId15"/>
    <p:sldLayoutId id="2147483722" r:id="rId16"/>
    <p:sldLayoutId id="2147483723" r:id="rId17"/>
    <p:sldLayoutId id="2147483715" r:id="rId18"/>
    <p:sldLayoutId id="2147483713" r:id="rId19"/>
    <p:sldLayoutId id="2147483714" r:id="rId2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Wingdings" panose="05000000000000000000" pitchFamily="2" charset="2"/>
        <a:buChar char="§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7" userDrawn="1">
          <p15:clr>
            <a:srgbClr val="F26B43"/>
          </p15:clr>
        </p15:guide>
        <p15:guide id="2" pos="688" userDrawn="1">
          <p15:clr>
            <a:srgbClr val="F26B43"/>
          </p15:clr>
        </p15:guide>
        <p15:guide id="3" pos="7038" userDrawn="1">
          <p15:clr>
            <a:srgbClr val="F26B43"/>
          </p15:clr>
        </p15:guide>
        <p15:guide id="4" orient="horz" pos="3702" userDrawn="1">
          <p15:clr>
            <a:srgbClr val="F26B43"/>
          </p15:clr>
        </p15:guide>
        <p15:guide id="5" orient="horz" pos="406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98217" y="585950"/>
            <a:ext cx="7393783" cy="3227514"/>
          </a:xfrm>
        </p:spPr>
        <p:txBody>
          <a:bodyPr>
            <a:noAutofit/>
          </a:bodyPr>
          <a:lstStyle/>
          <a:p>
            <a:r>
              <a:rPr lang="it-IT" sz="4000" dirty="0"/>
              <a:t>Anastomosi ileo-colica endoscopica con LAMS in paziente con weight </a:t>
            </a:r>
            <a:r>
              <a:rPr lang="it-IT" sz="4000" dirty="0" err="1"/>
              <a:t>regain</a:t>
            </a:r>
            <a:r>
              <a:rPr lang="it-IT" sz="4000" dirty="0"/>
              <a:t> post Sleeve </a:t>
            </a:r>
            <a:r>
              <a:rPr lang="it-IT" sz="4000" dirty="0" err="1"/>
              <a:t>Gastrectomy</a:t>
            </a:r>
            <a:r>
              <a:rPr lang="it-IT" sz="4000" dirty="0"/>
              <a:t> affetto da adenocarcinoma del colon destro</a:t>
            </a:r>
          </a:p>
        </p:txBody>
      </p:sp>
      <p:sp>
        <p:nvSpPr>
          <p:cNvPr id="6" name="Sottotitolo 3">
            <a:extLst>
              <a:ext uri="{FF2B5EF4-FFF2-40B4-BE49-F238E27FC236}">
                <a16:creationId xmlns:a16="http://schemas.microsoft.com/office/drawing/2014/main" id="{D85F994E-C699-E1FB-4601-64260695E5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50169" y="4435763"/>
            <a:ext cx="7213675" cy="1279652"/>
          </a:xfrm>
        </p:spPr>
        <p:txBody>
          <a:bodyPr>
            <a:normAutofit fontScale="55000" lnSpcReduction="20000"/>
          </a:bodyPr>
          <a:lstStyle/>
          <a:p>
            <a:r>
              <a:rPr lang="it-IT" sz="2800" b="1" dirty="0"/>
              <a:t>RELATORE: Dr.ssa Beatrice D’Orazio</a:t>
            </a:r>
          </a:p>
          <a:p>
            <a:r>
              <a:rPr lang="it-IT" sz="2800" b="1" dirty="0"/>
              <a:t>Affiliazione: UOC Chirurgia generale-Buccheri la ferla FBF-Palermo</a:t>
            </a:r>
          </a:p>
          <a:p>
            <a:r>
              <a:rPr lang="it-IT" sz="2800" dirty="0"/>
              <a:t>Direttore: Dr. Cosimo </a:t>
            </a:r>
            <a:r>
              <a:rPr lang="it-IT" sz="2800" dirty="0" err="1"/>
              <a:t>callari</a:t>
            </a:r>
            <a:endParaRPr lang="it-IT" sz="2800" b="1" dirty="0"/>
          </a:p>
        </p:txBody>
      </p:sp>
    </p:spTree>
    <p:extLst>
      <p:ext uri="{BB962C8B-B14F-4D97-AF65-F5344CB8AC3E}">
        <p14:creationId xmlns:p14="http://schemas.microsoft.com/office/powerpoint/2010/main" val="47115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0AA79-8FBA-AFB5-48BE-9C8F1C6FE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arrotondato 8">
            <a:extLst>
              <a:ext uri="{FF2B5EF4-FFF2-40B4-BE49-F238E27FC236}">
                <a16:creationId xmlns:a16="http://schemas.microsoft.com/office/drawing/2014/main" id="{98432EA4-CC85-ABFE-A6A7-77D0D269BB2B}"/>
              </a:ext>
            </a:extLst>
          </p:cNvPr>
          <p:cNvSpPr/>
          <p:nvPr/>
        </p:nvSpPr>
        <p:spPr>
          <a:xfrm>
            <a:off x="1858538" y="6499946"/>
            <a:ext cx="8474926" cy="358055"/>
          </a:xfrm>
          <a:prstGeom prst="roundRect">
            <a:avLst/>
          </a:prstGeom>
          <a:gradFill flip="none" rotWithShape="1">
            <a:gsLst>
              <a:gs pos="25000">
                <a:srgbClr val="0066CC"/>
              </a:gs>
              <a:gs pos="0">
                <a:srgbClr val="0070C0"/>
              </a:gs>
              <a:gs pos="64000">
                <a:srgbClr val="0066CC"/>
              </a:gs>
              <a:gs pos="94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sz="120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579F902B-B99A-1CB1-AE78-F3D4790CD0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7020" y="6475415"/>
            <a:ext cx="1394980" cy="349333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4666962F-1C9D-7B9E-47C9-0F59B6369F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1" y="32228"/>
            <a:ext cx="4260870" cy="1415572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62A31F38-88C7-D311-C5C2-DD234897C1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62" y="1582295"/>
            <a:ext cx="4826000" cy="4859867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2DA2CDCF-B0BF-28CD-E101-38AE9AA13E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2737" y="903836"/>
            <a:ext cx="7365999" cy="4647595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BDA3A062-7ED5-96D8-C35C-844D1CA0A3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3201" y="12175"/>
            <a:ext cx="5225759" cy="98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983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7CC2D8-77D9-1AEB-7A01-61CF4FACE1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arrotondato 8">
            <a:extLst>
              <a:ext uri="{FF2B5EF4-FFF2-40B4-BE49-F238E27FC236}">
                <a16:creationId xmlns:a16="http://schemas.microsoft.com/office/drawing/2014/main" id="{341938E6-D49C-2DFA-C770-405CCA5DFC81}"/>
              </a:ext>
            </a:extLst>
          </p:cNvPr>
          <p:cNvSpPr/>
          <p:nvPr/>
        </p:nvSpPr>
        <p:spPr>
          <a:xfrm>
            <a:off x="1858538" y="6499946"/>
            <a:ext cx="8474926" cy="358055"/>
          </a:xfrm>
          <a:prstGeom prst="roundRect">
            <a:avLst/>
          </a:prstGeom>
          <a:gradFill flip="none" rotWithShape="1">
            <a:gsLst>
              <a:gs pos="25000">
                <a:srgbClr val="0066CC"/>
              </a:gs>
              <a:gs pos="0">
                <a:srgbClr val="0070C0"/>
              </a:gs>
              <a:gs pos="64000">
                <a:srgbClr val="0066CC"/>
              </a:gs>
              <a:gs pos="94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sz="120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45BEA81D-5674-3CBC-77DE-6F6D6113BF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0" y="177800"/>
            <a:ext cx="3793067" cy="685800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063462F6-934F-BD8A-448B-6F827F9271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4067" y="16934"/>
            <a:ext cx="2260600" cy="321733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019055DE-6517-A3C9-8C50-E66D78911A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500" y="23218"/>
            <a:ext cx="5905500" cy="762000"/>
          </a:xfrm>
          <a:prstGeom prst="rect">
            <a:avLst/>
          </a:prstGeom>
        </p:spPr>
      </p:pic>
      <p:pic>
        <p:nvPicPr>
          <p:cNvPr id="22" name="Immagine 21">
            <a:extLst>
              <a:ext uri="{FF2B5EF4-FFF2-40B4-BE49-F238E27FC236}">
                <a16:creationId xmlns:a16="http://schemas.microsoft.com/office/drawing/2014/main" id="{ED43CBEB-3C67-6722-E443-6ACF751BA8E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3759"/>
          <a:stretch>
            <a:fillRect/>
          </a:stretch>
        </p:blipFill>
        <p:spPr>
          <a:xfrm rot="5400000">
            <a:off x="1430986" y="-338689"/>
            <a:ext cx="4882715" cy="7744687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86C0A06D-3E5E-0833-0250-CCBD36213C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90368" y="821481"/>
            <a:ext cx="4622797" cy="6029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562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EFA603-9675-02F2-40BD-DDBAC5E5B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EC048AC-C81D-CE82-CC6F-21441D382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816" y="128585"/>
            <a:ext cx="5486400" cy="762000"/>
          </a:xfrm>
        </p:spPr>
        <p:txBody>
          <a:bodyPr>
            <a:normAutofit/>
          </a:bodyPr>
          <a:lstStyle/>
          <a:p>
            <a:r>
              <a:rPr lang="it-IT" sz="4400" dirty="0"/>
              <a:t>Caso clinico:</a:t>
            </a:r>
          </a:p>
        </p:txBody>
      </p:sp>
      <p:sp>
        <p:nvSpPr>
          <p:cNvPr id="6" name="Segnaposto contenuto 2">
            <a:extLst>
              <a:ext uri="{FF2B5EF4-FFF2-40B4-BE49-F238E27FC236}">
                <a16:creationId xmlns:a16="http://schemas.microsoft.com/office/drawing/2014/main" id="{2084265E-5325-22B6-8F80-8342DA5E71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4792" y="990600"/>
            <a:ext cx="10922000" cy="48768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it-IT" sz="2667" b="1" dirty="0"/>
              <a:t>Uomo 56 y</a:t>
            </a:r>
          </a:p>
          <a:p>
            <a:pPr>
              <a:buFont typeface="Wingdings" pitchFamily="2" charset="2"/>
              <a:buChar char="Ø"/>
            </a:pPr>
            <a:r>
              <a:rPr lang="it-IT" sz="2667" b="1" dirty="0"/>
              <a:t>BMI: 60,6 kg/m</a:t>
            </a:r>
            <a:r>
              <a:rPr lang="it-IT" sz="2667" b="1" baseline="30000" dirty="0"/>
              <a:t>2</a:t>
            </a:r>
            <a:r>
              <a:rPr lang="it-IT" sz="2667" b="1" dirty="0"/>
              <a:t> </a:t>
            </a:r>
          </a:p>
          <a:p>
            <a:pPr>
              <a:buFont typeface="Wingdings" pitchFamily="2" charset="2"/>
              <a:buChar char="Ø"/>
            </a:pPr>
            <a:r>
              <a:rPr lang="it-IT" sz="2667" b="1" dirty="0"/>
              <a:t>PESO:173 kg</a:t>
            </a:r>
          </a:p>
          <a:p>
            <a:pPr>
              <a:buFont typeface="Wingdings" pitchFamily="2" charset="2"/>
              <a:buChar char="Ø"/>
            </a:pPr>
            <a:r>
              <a:rPr lang="it-IT" sz="2667" b="1" dirty="0"/>
              <a:t>Anamnesi patologica </a:t>
            </a:r>
            <a:r>
              <a:rPr lang="it-IT" sz="2667" b="1" dirty="0" err="1"/>
              <a:t>remota:IA</a:t>
            </a:r>
            <a:r>
              <a:rPr lang="it-IT" sz="2667" b="1" dirty="0"/>
              <a:t>, Dislipidemia, artrite psoriasica, Sleeve </a:t>
            </a:r>
            <a:r>
              <a:rPr lang="it-IT" sz="2667" b="1" dirty="0" err="1"/>
              <a:t>Gastrectomy</a:t>
            </a:r>
            <a:r>
              <a:rPr lang="it-IT" sz="2667" b="1" dirty="0"/>
              <a:t> nel 2019 (BMI 58,5, nadir di peso 135kg con successiva ripresa ponderale)</a:t>
            </a:r>
          </a:p>
          <a:p>
            <a:pPr>
              <a:buFont typeface="Wingdings" pitchFamily="2" charset="2"/>
              <a:buChar char="Ø"/>
            </a:pPr>
            <a:r>
              <a:rPr lang="it-IT" sz="2667" b="1" dirty="0"/>
              <a:t>Anamnesi patologica prossima: giunge in PS 02/2025 per episodio lipotimico con multiple fratture costali e PNX 2 cm, esegue in area di emergenza TC addome con e senza mdc con riscontro di neoformazione </a:t>
            </a:r>
            <a:r>
              <a:rPr lang="it-IT" sz="2667" b="1" dirty="0" err="1"/>
              <a:t>suboccludente</a:t>
            </a:r>
            <a:r>
              <a:rPr lang="it-IT" sz="2667" b="1" dirty="0"/>
              <a:t> del colon dx, agli esami ematochimici </a:t>
            </a:r>
            <a:r>
              <a:rPr lang="it-IT" sz="2667" b="1" dirty="0" err="1"/>
              <a:t>Hb</a:t>
            </a:r>
            <a:r>
              <a:rPr lang="it-IT" sz="2667" b="1" dirty="0"/>
              <a:t> 6 g/dl</a:t>
            </a:r>
          </a:p>
        </p:txBody>
      </p:sp>
      <p:sp>
        <p:nvSpPr>
          <p:cNvPr id="5" name="Rettangolo arrotondato 8">
            <a:extLst>
              <a:ext uri="{FF2B5EF4-FFF2-40B4-BE49-F238E27FC236}">
                <a16:creationId xmlns:a16="http://schemas.microsoft.com/office/drawing/2014/main" id="{13E29CA1-FB86-CA0A-7F01-72383F734172}"/>
              </a:ext>
            </a:extLst>
          </p:cNvPr>
          <p:cNvSpPr/>
          <p:nvPr/>
        </p:nvSpPr>
        <p:spPr>
          <a:xfrm>
            <a:off x="1858537" y="6499945"/>
            <a:ext cx="8474926" cy="358055"/>
          </a:xfrm>
          <a:prstGeom prst="roundRect">
            <a:avLst/>
          </a:prstGeom>
          <a:gradFill flip="none" rotWithShape="1">
            <a:gsLst>
              <a:gs pos="25000">
                <a:srgbClr val="0066CC"/>
              </a:gs>
              <a:gs pos="0">
                <a:srgbClr val="0070C0"/>
              </a:gs>
              <a:gs pos="64000">
                <a:srgbClr val="0066CC"/>
              </a:gs>
              <a:gs pos="94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sz="120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AE2D8393-5172-7942-9C5C-D3ECE5108F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7020" y="6475415"/>
            <a:ext cx="1394980" cy="349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661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5960CA-E06F-D473-DE13-917270056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7B2B2F6-AD02-5AE5-2F5A-94C367C27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816" y="128585"/>
            <a:ext cx="5486400" cy="762000"/>
          </a:xfrm>
        </p:spPr>
        <p:txBody>
          <a:bodyPr>
            <a:normAutofit/>
          </a:bodyPr>
          <a:lstStyle/>
          <a:p>
            <a:r>
              <a:rPr lang="it-IT" sz="4400" dirty="0"/>
              <a:t>Caso clinico:</a:t>
            </a:r>
          </a:p>
        </p:txBody>
      </p:sp>
      <p:sp>
        <p:nvSpPr>
          <p:cNvPr id="6" name="Segnaposto contenuto 2">
            <a:extLst>
              <a:ext uri="{FF2B5EF4-FFF2-40B4-BE49-F238E27FC236}">
                <a16:creationId xmlns:a16="http://schemas.microsoft.com/office/drawing/2014/main" id="{8DE9B986-E267-A5F5-21DC-CCBD51D2BC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4792" y="990600"/>
            <a:ext cx="10922000" cy="48768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it-IT" sz="2667" b="1" dirty="0"/>
              <a:t> Colonscopia: neoformazione sanguinante non valicabile del colon dx (E.I. adenocarcinoma scarsamente differenziato)</a:t>
            </a:r>
          </a:p>
          <a:p>
            <a:pPr>
              <a:buFont typeface="Wingdings" pitchFamily="2" charset="2"/>
              <a:buChar char="Ø"/>
            </a:pPr>
            <a:r>
              <a:rPr lang="it-IT" sz="2667" b="1" dirty="0"/>
              <a:t>26/02 Tc </a:t>
            </a:r>
            <a:r>
              <a:rPr lang="it-IT" sz="2667" b="1" dirty="0" err="1"/>
              <a:t>stadiativa</a:t>
            </a:r>
            <a:r>
              <a:rPr lang="it-IT" sz="2667" b="1" dirty="0"/>
              <a:t>: negativa per </a:t>
            </a:r>
            <a:r>
              <a:rPr lang="it-IT" sz="2667" b="1" dirty="0" err="1"/>
              <a:t>secondarismi</a:t>
            </a:r>
            <a:endParaRPr lang="it-IT" sz="2667" b="1" dirty="0"/>
          </a:p>
          <a:p>
            <a:pPr>
              <a:buFont typeface="Wingdings" pitchFamily="2" charset="2"/>
              <a:buChar char="Ø"/>
            </a:pPr>
            <a:r>
              <a:rPr lang="it-IT" sz="2667" b="1" dirty="0"/>
              <a:t>Esami ematochimici: </a:t>
            </a:r>
            <a:r>
              <a:rPr lang="it-IT" sz="2667" b="1" dirty="0" err="1"/>
              <a:t>Hb</a:t>
            </a:r>
            <a:r>
              <a:rPr lang="it-IT" sz="2667" b="1" dirty="0"/>
              <a:t> 6 g/dl, ipovitaminosi D, ipoalbuminemia</a:t>
            </a:r>
          </a:p>
          <a:p>
            <a:pPr>
              <a:buFont typeface="Wingdings" pitchFamily="2" charset="2"/>
              <a:buChar char="Ø"/>
            </a:pPr>
            <a:r>
              <a:rPr lang="it-IT" sz="2667" b="1" dirty="0"/>
              <a:t>09/03: Emicolectomia dx VLS dopo </a:t>
            </a:r>
            <a:r>
              <a:rPr lang="it-IT" sz="2667" b="1" dirty="0" err="1"/>
              <a:t>preabilitazione</a:t>
            </a:r>
            <a:r>
              <a:rPr lang="it-IT" sz="2667" b="1" dirty="0"/>
              <a:t> e normalizzazione degli esami ematochimici</a:t>
            </a:r>
          </a:p>
          <a:p>
            <a:pPr>
              <a:buFont typeface="Wingdings" pitchFamily="2" charset="2"/>
              <a:buChar char="Ø"/>
            </a:pPr>
            <a:r>
              <a:rPr lang="it-IT" sz="2667" b="1" dirty="0"/>
              <a:t>III GPO secrezione enterica dalla ferita&gt; reintervento per deiscenza anastomotica con confezionamento di ileostomia terminale in fianco destro e posizionamento di protesi peritoneale in </a:t>
            </a:r>
            <a:r>
              <a:rPr lang="it-IT" sz="2667" b="1" dirty="0" err="1"/>
              <a:t>vicryl</a:t>
            </a:r>
            <a:r>
              <a:rPr lang="it-IT" sz="2667" b="1" dirty="0"/>
              <a:t> a prevenzione dell’eviscerazione</a:t>
            </a:r>
          </a:p>
        </p:txBody>
      </p:sp>
      <p:sp>
        <p:nvSpPr>
          <p:cNvPr id="5" name="Rettangolo arrotondato 8">
            <a:extLst>
              <a:ext uri="{FF2B5EF4-FFF2-40B4-BE49-F238E27FC236}">
                <a16:creationId xmlns:a16="http://schemas.microsoft.com/office/drawing/2014/main" id="{7A01E5DE-AF44-3FD3-645A-8D8576B76DE1}"/>
              </a:ext>
            </a:extLst>
          </p:cNvPr>
          <p:cNvSpPr/>
          <p:nvPr/>
        </p:nvSpPr>
        <p:spPr>
          <a:xfrm>
            <a:off x="1858537" y="6499945"/>
            <a:ext cx="8474926" cy="358055"/>
          </a:xfrm>
          <a:prstGeom prst="roundRect">
            <a:avLst/>
          </a:prstGeom>
          <a:gradFill flip="none" rotWithShape="1">
            <a:gsLst>
              <a:gs pos="25000">
                <a:srgbClr val="0066CC"/>
              </a:gs>
              <a:gs pos="0">
                <a:srgbClr val="0070C0"/>
              </a:gs>
              <a:gs pos="64000">
                <a:srgbClr val="0066CC"/>
              </a:gs>
              <a:gs pos="94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sz="120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4B474E00-DE61-9691-FB9E-4199D29036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7020" y="6475415"/>
            <a:ext cx="1394980" cy="349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36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10011F-F34B-4A33-FF3D-A380B65E94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3EA3280-1717-25BF-D81A-9A007B5C2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816" y="128585"/>
            <a:ext cx="5486400" cy="762000"/>
          </a:xfrm>
        </p:spPr>
        <p:txBody>
          <a:bodyPr>
            <a:normAutofit/>
          </a:bodyPr>
          <a:lstStyle/>
          <a:p>
            <a:r>
              <a:rPr lang="it-IT" sz="4400" dirty="0"/>
              <a:t>Caso clinico:</a:t>
            </a:r>
          </a:p>
        </p:txBody>
      </p:sp>
      <p:sp>
        <p:nvSpPr>
          <p:cNvPr id="6" name="Segnaposto contenuto 2">
            <a:extLst>
              <a:ext uri="{FF2B5EF4-FFF2-40B4-BE49-F238E27FC236}">
                <a16:creationId xmlns:a16="http://schemas.microsoft.com/office/drawing/2014/main" id="{4D296EEE-2586-F512-3F55-28D6152846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4792" y="990600"/>
            <a:ext cx="10922000" cy="48768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it-IT" sz="2667" b="1" dirty="0"/>
              <a:t>V GPO: deiscenza parziale della laparotomia mediana trattata con il posizionamento di VAC therapy</a:t>
            </a:r>
          </a:p>
          <a:p>
            <a:pPr>
              <a:buFont typeface="Wingdings" pitchFamily="2" charset="2"/>
              <a:buChar char="Ø"/>
            </a:pPr>
            <a:r>
              <a:rPr lang="it-IT" sz="2667" b="1" dirty="0"/>
              <a:t>X GPO dimesso in buone condizioni generali e VAC in sede, verrà rimossa in data 25/03, con indicazione ad assumere integratori e proteine del siero del latte</a:t>
            </a:r>
          </a:p>
        </p:txBody>
      </p:sp>
      <p:sp>
        <p:nvSpPr>
          <p:cNvPr id="5" name="Rettangolo arrotondato 8">
            <a:extLst>
              <a:ext uri="{FF2B5EF4-FFF2-40B4-BE49-F238E27FC236}">
                <a16:creationId xmlns:a16="http://schemas.microsoft.com/office/drawing/2014/main" id="{B7144BA2-37CD-D840-7A62-3A44A0C50F38}"/>
              </a:ext>
            </a:extLst>
          </p:cNvPr>
          <p:cNvSpPr/>
          <p:nvPr/>
        </p:nvSpPr>
        <p:spPr>
          <a:xfrm>
            <a:off x="1858537" y="6499945"/>
            <a:ext cx="8474926" cy="358055"/>
          </a:xfrm>
          <a:prstGeom prst="roundRect">
            <a:avLst/>
          </a:prstGeom>
          <a:gradFill flip="none" rotWithShape="1">
            <a:gsLst>
              <a:gs pos="25000">
                <a:srgbClr val="0066CC"/>
              </a:gs>
              <a:gs pos="0">
                <a:srgbClr val="0070C0"/>
              </a:gs>
              <a:gs pos="64000">
                <a:srgbClr val="0066CC"/>
              </a:gs>
              <a:gs pos="94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sz="120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FCC0FB8A-2656-39B9-D583-D7DAE3E4CC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7020" y="6475415"/>
            <a:ext cx="1394980" cy="349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883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9268B1-3D87-D739-89E2-1DFE4974C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7C8233C-41CA-415F-1E8C-6E91DC410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816" y="128585"/>
            <a:ext cx="5486400" cy="762000"/>
          </a:xfrm>
        </p:spPr>
        <p:txBody>
          <a:bodyPr>
            <a:normAutofit/>
          </a:bodyPr>
          <a:lstStyle/>
          <a:p>
            <a:r>
              <a:rPr lang="it-IT" sz="4400" dirty="0"/>
              <a:t>Caso clinico:</a:t>
            </a:r>
          </a:p>
        </p:txBody>
      </p:sp>
      <p:sp>
        <p:nvSpPr>
          <p:cNvPr id="6" name="Segnaposto contenuto 2">
            <a:extLst>
              <a:ext uri="{FF2B5EF4-FFF2-40B4-BE49-F238E27FC236}">
                <a16:creationId xmlns:a16="http://schemas.microsoft.com/office/drawing/2014/main" id="{38BAFD31-7DE3-5913-7682-DA64B16FC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4792" y="990600"/>
            <a:ext cx="10922000" cy="48768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it-IT" sz="2667" b="1" dirty="0"/>
              <a:t>05/2026: calo ponderale di circa 30kg, corretto assetto vitaminico e protidemico, riammesso per ricanalizzazione intestinale endoscopica</a:t>
            </a:r>
          </a:p>
        </p:txBody>
      </p:sp>
      <p:sp>
        <p:nvSpPr>
          <p:cNvPr id="5" name="Rettangolo arrotondato 8">
            <a:extLst>
              <a:ext uri="{FF2B5EF4-FFF2-40B4-BE49-F238E27FC236}">
                <a16:creationId xmlns:a16="http://schemas.microsoft.com/office/drawing/2014/main" id="{E7BB6D1C-7E6C-C5E2-895E-83101C161428}"/>
              </a:ext>
            </a:extLst>
          </p:cNvPr>
          <p:cNvSpPr/>
          <p:nvPr/>
        </p:nvSpPr>
        <p:spPr>
          <a:xfrm>
            <a:off x="1858537" y="6499945"/>
            <a:ext cx="8474926" cy="358055"/>
          </a:xfrm>
          <a:prstGeom prst="roundRect">
            <a:avLst/>
          </a:prstGeom>
          <a:gradFill flip="none" rotWithShape="1">
            <a:gsLst>
              <a:gs pos="25000">
                <a:srgbClr val="0066CC"/>
              </a:gs>
              <a:gs pos="0">
                <a:srgbClr val="0070C0"/>
              </a:gs>
              <a:gs pos="64000">
                <a:srgbClr val="0066CC"/>
              </a:gs>
              <a:gs pos="94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sz="120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3147ED35-F202-53FB-00B6-1F1AF1A23F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7020" y="6475415"/>
            <a:ext cx="1394980" cy="349333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5DBB32CC-BE14-2594-1F0A-2B87D9B372B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1107" y="1998785"/>
            <a:ext cx="5300893" cy="3739573"/>
          </a:xfrm>
          <a:prstGeom prst="rect">
            <a:avLst/>
          </a:prstGeom>
        </p:spPr>
      </p:pic>
      <p:pic>
        <p:nvPicPr>
          <p:cNvPr id="8" name="Piazzese.mp4">
            <a:hlinkClick r:id="" action="ppaction://media"/>
            <a:extLst>
              <a:ext uri="{FF2B5EF4-FFF2-40B4-BE49-F238E27FC236}">
                <a16:creationId xmlns:a16="http://schemas.microsoft.com/office/drawing/2014/main" id="{6E42EC24-9FFC-650C-3B43-3A4B960BF0F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1998785"/>
            <a:ext cx="6877538" cy="3868615"/>
          </a:xfrm>
          <a:prstGeom prst="rect">
            <a:avLst/>
          </a:prstGeom>
        </p:spPr>
      </p:pic>
      <p:sp>
        <p:nvSpPr>
          <p:cNvPr id="9" name="Ovale 8">
            <a:extLst>
              <a:ext uri="{FF2B5EF4-FFF2-40B4-BE49-F238E27FC236}">
                <a16:creationId xmlns:a16="http://schemas.microsoft.com/office/drawing/2014/main" id="{DAE10410-F085-3B9E-A019-763B49ED6E30}"/>
              </a:ext>
            </a:extLst>
          </p:cNvPr>
          <p:cNvSpPr/>
          <p:nvPr/>
        </p:nvSpPr>
        <p:spPr>
          <a:xfrm>
            <a:off x="8679765" y="2416126"/>
            <a:ext cx="1237957" cy="1143000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27058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944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647CC6-6DF0-F4A9-9E50-3CF62B6F2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C809F28-1832-D1F8-A391-E3CBB3DCC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816" y="128585"/>
            <a:ext cx="5486400" cy="762000"/>
          </a:xfrm>
        </p:spPr>
        <p:txBody>
          <a:bodyPr>
            <a:normAutofit/>
          </a:bodyPr>
          <a:lstStyle/>
          <a:p>
            <a:r>
              <a:rPr lang="it-IT" sz="4400" dirty="0"/>
              <a:t>Caso clinico:</a:t>
            </a:r>
          </a:p>
        </p:txBody>
      </p:sp>
      <p:sp>
        <p:nvSpPr>
          <p:cNvPr id="6" name="Segnaposto contenuto 2">
            <a:extLst>
              <a:ext uri="{FF2B5EF4-FFF2-40B4-BE49-F238E27FC236}">
                <a16:creationId xmlns:a16="http://schemas.microsoft.com/office/drawing/2014/main" id="{4E90B939-087E-0079-A251-BAD23D2AD3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4792" y="990600"/>
            <a:ext cx="10922000" cy="48768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it-IT" sz="2667" b="1" dirty="0"/>
              <a:t>06/2026: </a:t>
            </a:r>
            <a:r>
              <a:rPr lang="it-IT" sz="2800" b="1" dirty="0"/>
              <a:t>colonscopia di controllo con rimozione del LAMS, asportazione di una lesione peduncolata del sigma (E.I: adenoma tubulare con displasia di alto grado, margini indenni) e chiusura dell’ileostomia mediante sutura terminale del tratto di ileo abboccato al fianco destro</a:t>
            </a:r>
          </a:p>
          <a:p>
            <a:pPr>
              <a:buFont typeface="Wingdings" pitchFamily="2" charset="2"/>
              <a:buChar char="Ø"/>
            </a:pPr>
            <a:r>
              <a:rPr lang="it-IT" sz="2800" b="1" dirty="0"/>
              <a:t>Il paziente è in atto in buone condizioni cliniche generali, canalizzato a feci e gas e con buona tolleranza alla dieta solida in follow nutrizionale ed oncologico. </a:t>
            </a:r>
          </a:p>
          <a:p>
            <a:pPr>
              <a:buFont typeface="Wingdings" pitchFamily="2" charset="2"/>
              <a:buChar char="Ø"/>
            </a:pPr>
            <a:endParaRPr lang="it-IT" sz="2800" b="1" dirty="0"/>
          </a:p>
          <a:p>
            <a:pPr>
              <a:buFont typeface="Wingdings" pitchFamily="2" charset="2"/>
              <a:buChar char="Ø"/>
            </a:pPr>
            <a:endParaRPr lang="it-IT" sz="2667" b="1" dirty="0"/>
          </a:p>
        </p:txBody>
      </p:sp>
      <p:sp>
        <p:nvSpPr>
          <p:cNvPr id="5" name="Rettangolo arrotondato 8">
            <a:extLst>
              <a:ext uri="{FF2B5EF4-FFF2-40B4-BE49-F238E27FC236}">
                <a16:creationId xmlns:a16="http://schemas.microsoft.com/office/drawing/2014/main" id="{640A00F4-A657-0890-B8C8-8749437D3D0F}"/>
              </a:ext>
            </a:extLst>
          </p:cNvPr>
          <p:cNvSpPr/>
          <p:nvPr/>
        </p:nvSpPr>
        <p:spPr>
          <a:xfrm>
            <a:off x="1858537" y="6499945"/>
            <a:ext cx="8474926" cy="358055"/>
          </a:xfrm>
          <a:prstGeom prst="roundRect">
            <a:avLst/>
          </a:prstGeom>
          <a:gradFill flip="none" rotWithShape="1">
            <a:gsLst>
              <a:gs pos="25000">
                <a:srgbClr val="0066CC"/>
              </a:gs>
              <a:gs pos="0">
                <a:srgbClr val="0070C0"/>
              </a:gs>
              <a:gs pos="64000">
                <a:srgbClr val="0066CC"/>
              </a:gs>
              <a:gs pos="94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sz="120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6DE1E5C1-5AEB-3631-0CE2-E739CCA623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7020" y="6475415"/>
            <a:ext cx="1394980" cy="349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919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AF124E-CB12-66E8-FE08-7C0A3D3DE8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arrotondato 8">
            <a:extLst>
              <a:ext uri="{FF2B5EF4-FFF2-40B4-BE49-F238E27FC236}">
                <a16:creationId xmlns:a16="http://schemas.microsoft.com/office/drawing/2014/main" id="{AD6CFEB0-ECFF-F899-D5F5-76A4D55E3098}"/>
              </a:ext>
            </a:extLst>
          </p:cNvPr>
          <p:cNvSpPr/>
          <p:nvPr/>
        </p:nvSpPr>
        <p:spPr>
          <a:xfrm>
            <a:off x="1858538" y="6499946"/>
            <a:ext cx="8474926" cy="358055"/>
          </a:xfrm>
          <a:prstGeom prst="roundRect">
            <a:avLst/>
          </a:prstGeom>
          <a:gradFill flip="none" rotWithShape="1">
            <a:gsLst>
              <a:gs pos="25000">
                <a:srgbClr val="0066CC"/>
              </a:gs>
              <a:gs pos="0">
                <a:srgbClr val="0070C0"/>
              </a:gs>
              <a:gs pos="64000">
                <a:srgbClr val="0066CC"/>
              </a:gs>
              <a:gs pos="94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sz="120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72B6D080-84FD-0360-E024-0330F34CEE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7020" y="6475415"/>
            <a:ext cx="1394980" cy="349333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1C82D60C-A152-CE04-3D1C-5DED831CEDD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2632"/>
          <a:stretch>
            <a:fillRect/>
          </a:stretch>
        </p:blipFill>
        <p:spPr>
          <a:xfrm>
            <a:off x="167409" y="3813464"/>
            <a:ext cx="5830186" cy="2040008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6E85DE0D-6FC9-7815-F9CC-A0733A002FC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24162"/>
          <a:stretch>
            <a:fillRect/>
          </a:stretch>
        </p:blipFill>
        <p:spPr>
          <a:xfrm>
            <a:off x="12378" y="207296"/>
            <a:ext cx="5598713" cy="1594464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29909C5D-1D62-CF86-B2BF-F9AE2663072C}"/>
              </a:ext>
            </a:extLst>
          </p:cNvPr>
          <p:cNvSpPr/>
          <p:nvPr/>
        </p:nvSpPr>
        <p:spPr>
          <a:xfrm>
            <a:off x="167409" y="3737263"/>
            <a:ext cx="5814613" cy="2116209"/>
          </a:xfrm>
          <a:prstGeom prst="rect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20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194E0485-7B99-6E46-BF0E-D1971B8B9453}"/>
              </a:ext>
            </a:extLst>
          </p:cNvPr>
          <p:cNvSpPr txBox="1"/>
          <p:nvPr/>
        </p:nvSpPr>
        <p:spPr>
          <a:xfrm>
            <a:off x="6351412" y="1537993"/>
            <a:ext cx="5531747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buNone/>
            </a:pPr>
            <a:r>
              <a:rPr lang="it-IT" sz="18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Nonostante il drastico calo del rischio, circa  1 paziente su 6  va incontro a un significativo recupero ponderale post-chirurgico, che può invertire i benefici ottenuti. È dunque imperativo mantenere un  follow-up oncologico rigoroso  e un monitoraggio metabolico a lungo termine; la chirurgia riduce il rischio, ma non annulla la necessità di screening preventivi periodici.</a:t>
            </a:r>
            <a:endParaRPr lang="it-IT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BE013482-3019-9E3D-6289-3B81921734F8}"/>
              </a:ext>
            </a:extLst>
          </p:cNvPr>
          <p:cNvSpPr/>
          <p:nvPr/>
        </p:nvSpPr>
        <p:spPr>
          <a:xfrm>
            <a:off x="6209978" y="1537993"/>
            <a:ext cx="5814613" cy="2116209"/>
          </a:xfrm>
          <a:prstGeom prst="rect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200"/>
          </a:p>
        </p:txBody>
      </p:sp>
    </p:spTree>
    <p:extLst>
      <p:ext uri="{BB962C8B-B14F-4D97-AF65-F5344CB8AC3E}">
        <p14:creationId xmlns:p14="http://schemas.microsoft.com/office/powerpoint/2010/main" val="14618919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D577B5-575C-744D-3910-23EFD75E69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arrotondato 8">
            <a:extLst>
              <a:ext uri="{FF2B5EF4-FFF2-40B4-BE49-F238E27FC236}">
                <a16:creationId xmlns:a16="http://schemas.microsoft.com/office/drawing/2014/main" id="{54A585F9-03A6-2D89-28E6-E8A9AE418F7A}"/>
              </a:ext>
            </a:extLst>
          </p:cNvPr>
          <p:cNvSpPr/>
          <p:nvPr/>
        </p:nvSpPr>
        <p:spPr>
          <a:xfrm>
            <a:off x="1858538" y="6499946"/>
            <a:ext cx="8474926" cy="358055"/>
          </a:xfrm>
          <a:prstGeom prst="roundRect">
            <a:avLst/>
          </a:prstGeom>
          <a:gradFill flip="none" rotWithShape="1">
            <a:gsLst>
              <a:gs pos="25000">
                <a:srgbClr val="0066CC"/>
              </a:gs>
              <a:gs pos="0">
                <a:srgbClr val="0070C0"/>
              </a:gs>
              <a:gs pos="64000">
                <a:srgbClr val="0066CC"/>
              </a:gs>
              <a:gs pos="94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sz="120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DE7C8D13-2A48-B5B5-8410-E99FF05B17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7020" y="6475415"/>
            <a:ext cx="1394980" cy="349333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0F3CB3E2-CCB3-21C4-005F-3AEB54C823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0" y="97366"/>
            <a:ext cx="4216400" cy="4946162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1001E4D5-7B4D-B184-4EAF-CF6067FED5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1201" y="4445001"/>
            <a:ext cx="4368800" cy="1681988"/>
          </a:xfrm>
          <a:prstGeom prst="rect">
            <a:avLst/>
          </a:prstGeom>
        </p:spPr>
      </p:pic>
      <p:sp>
        <p:nvSpPr>
          <p:cNvPr id="25" name="Rettangolo 24">
            <a:extLst>
              <a:ext uri="{FF2B5EF4-FFF2-40B4-BE49-F238E27FC236}">
                <a16:creationId xmlns:a16="http://schemas.microsoft.com/office/drawing/2014/main" id="{ADC42066-54AF-4843-7317-A9B8D5DE750F}"/>
              </a:ext>
            </a:extLst>
          </p:cNvPr>
          <p:cNvSpPr/>
          <p:nvPr/>
        </p:nvSpPr>
        <p:spPr>
          <a:xfrm>
            <a:off x="4451685" y="79988"/>
            <a:ext cx="4368800" cy="6193813"/>
          </a:xfrm>
          <a:prstGeom prst="rect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200"/>
          </a:p>
        </p:txBody>
      </p:sp>
      <p:pic>
        <p:nvPicPr>
          <p:cNvPr id="26" name="Immagine 25">
            <a:extLst>
              <a:ext uri="{FF2B5EF4-FFF2-40B4-BE49-F238E27FC236}">
                <a16:creationId xmlns:a16="http://schemas.microsoft.com/office/drawing/2014/main" id="{7A8AC6FF-2CDB-B0EA-AFB4-79BEFE2963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600" y="79988"/>
            <a:ext cx="4130700" cy="1867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7891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anchor="ctr">
            <a:normAutofit/>
          </a:bodyPr>
          <a:lstStyle/>
          <a:p>
            <a:r>
              <a:rPr lang="it-IT" dirty="0"/>
              <a:t>Grazie per l’attenzione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7BFC0F44-8D7C-DBED-64ED-D1673A246B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75" r="1009" b="1"/>
          <a:stretch>
            <a:fillRect/>
          </a:stretch>
        </p:blipFill>
        <p:spPr>
          <a:xfrm>
            <a:off x="6473373" y="943430"/>
            <a:ext cx="4699452" cy="397736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4554552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Blu caldo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2167526_TF33476885.potx" id="{67A3B757-088A-4997-AD47-EBBB609AAF73}" vid="{61F4B085-7BC3-43AB-AFF0-C8B68BB76BF9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fa6e671f1cd7e4d96ff9652be322dd5e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4e2496f70b101db0b8013f30a071bbf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4E879E6-8FFE-4154-8F2A-F7518B89B376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7E0A2CB4-6869-426F-8BC4-A32C90CBE26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941CA7C-A0BF-44EF-B2E5-7539C3B9B0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Presentazione classica per assemblea generale aziendale</Template>
  <TotalTime>210</TotalTime>
  <Words>429</Words>
  <Application>Microsoft Macintosh PowerPoint</Application>
  <PresentationFormat>Widescreen</PresentationFormat>
  <Paragraphs>29</Paragraphs>
  <Slides>11</Slides>
  <Notes>3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5" baseType="lpstr">
      <vt:lpstr>Calibri</vt:lpstr>
      <vt:lpstr>Times New Roman</vt:lpstr>
      <vt:lpstr>Wingdings</vt:lpstr>
      <vt:lpstr>RetrospectVTI</vt:lpstr>
      <vt:lpstr>Anastomosi ileo-colica endoscopica con LAMS in paziente con weight regain post Sleeve Gastrectomy affetto da adenocarcinoma del colon destro</vt:lpstr>
      <vt:lpstr>Presentazione standard di PowerPoint</vt:lpstr>
      <vt:lpstr>Presentazione standard di PowerPoint</vt:lpstr>
      <vt:lpstr>Caso clinico:</vt:lpstr>
      <vt:lpstr>Caso clinico:</vt:lpstr>
      <vt:lpstr>Caso clinico:</vt:lpstr>
      <vt:lpstr>Caso clinico:</vt:lpstr>
      <vt:lpstr>Caso clinico:</vt:lpstr>
      <vt:lpstr>Presentazione standard di PowerPoint</vt:lpstr>
      <vt:lpstr>Presentazione standard di PowerPoint</vt:lpstr>
      <vt:lpstr>Grazie per l’attenzione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Roma 29-30 aprile Primo Corso ACCADEMIA SICOB Direttori: M. De Luca - M.A. Zappa</dc:title>
  <dc:creator>Eliana Rispoli</dc:creator>
  <cp:lastModifiedBy>Beatrice D'Orazio</cp:lastModifiedBy>
  <cp:revision>45</cp:revision>
  <dcterms:created xsi:type="dcterms:W3CDTF">2022-02-27T17:36:31Z</dcterms:created>
  <dcterms:modified xsi:type="dcterms:W3CDTF">2026-09-17T11:01:18Z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